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59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71"/>
    <p:restoredTop sz="72928"/>
  </p:normalViewPr>
  <p:slideViewPr>
    <p:cSldViewPr snapToGrid="0" snapToObjects="1">
      <p:cViewPr varScale="1">
        <p:scale>
          <a:sx n="90" d="100"/>
          <a:sy n="90" d="100"/>
        </p:scale>
        <p:origin x="10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51E8C-C424-2941-A0CA-5A5DF90EA5DB}" type="datetimeFigureOut">
              <a:rPr lang="en-US" smtClean="0"/>
              <a:t>11/21/20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5AC9F-E6BD-0141-9597-FB156E728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6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jargon</a:t>
            </a:r>
            <a:r>
              <a:rPr lang="en-US" baseline="0" dirty="0" smtClean="0"/>
              <a:t> - </a:t>
            </a:r>
            <a:r>
              <a:rPr lang="en-US" baseline="0" dirty="0" err="1" smtClean="0"/>
              <a:t>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5AC9F-E6BD-0141-9597-FB156E728A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6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snow totals in VT and northern NY from the storm</a:t>
            </a:r>
          </a:p>
          <a:p>
            <a:r>
              <a:rPr lang="en-US" dirty="0" smtClean="0"/>
              <a:t>Explain the storm’s cold nature / what does that mean for snowfall totals? (10:1 snowfall ratio)</a:t>
            </a:r>
          </a:p>
          <a:p>
            <a:r>
              <a:rPr lang="en-US" dirty="0" smtClean="0"/>
              <a:t>Discuss the brutal winds</a:t>
            </a:r>
          </a:p>
          <a:p>
            <a:r>
              <a:rPr lang="en-US" dirty="0" smtClean="0"/>
              <a:t>My personal memory - going to snow bowl to ski – only lasting 30 minutes due to cold and wind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5AC9F-E6BD-0141-9597-FB156E728A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70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Photos with code can be good</a:t>
            </a:r>
          </a:p>
          <a:p>
            <a:endParaRPr lang="en-US" dirty="0" smtClean="0"/>
          </a:p>
          <a:p>
            <a:r>
              <a:rPr lang="en-US" dirty="0" smtClean="0"/>
              <a:t>WRF – the key method to simulate 48 hours of weather (explain what the model is)</a:t>
            </a:r>
          </a:p>
          <a:p>
            <a:pPr lvl="1"/>
            <a:r>
              <a:rPr lang="en-US" dirty="0" smtClean="0"/>
              <a:t>Used 4 different microphysics parameterizations with different physics controls</a:t>
            </a:r>
          </a:p>
          <a:p>
            <a:pPr lvl="1"/>
            <a:r>
              <a:rPr lang="en-US" dirty="0" smtClean="0"/>
              <a:t>5 km grid spacing, hourly data output, Latitude: 44.0 °, Longitude: -73.03 °</a:t>
            </a:r>
          </a:p>
          <a:p>
            <a:r>
              <a:rPr lang="en-US" dirty="0" smtClean="0"/>
              <a:t>Data were taken from GFS reanalysis</a:t>
            </a:r>
          </a:p>
          <a:p>
            <a:r>
              <a:rPr lang="en-US" dirty="0" smtClean="0"/>
              <a:t>Data analysis through NCL and </a:t>
            </a:r>
            <a:r>
              <a:rPr lang="en-US" dirty="0" err="1" smtClean="0"/>
              <a:t>mathematica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5AC9F-E6BD-0141-9597-FB156E728A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7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dirty="0" err="1" smtClean="0">
                <a:solidFill>
                  <a:srgbClr val="000080"/>
                </a:solidFill>
                <a:latin typeface="Times" charset="0"/>
              </a:rPr>
              <a:t>Condensation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nuclei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causes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particles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to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stick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,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eventually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growing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to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cloud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particle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,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growing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to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rain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drop (1 mm)</a:t>
            </a:r>
            <a:endParaRPr lang="pl-PL" sz="1200" dirty="0" smtClean="0">
              <a:solidFill>
                <a:srgbClr val="000080"/>
              </a:solidFill>
              <a:latin typeface="Times" charset="0"/>
            </a:endParaRPr>
          </a:p>
          <a:p>
            <a:endParaRPr lang="pl-PL" sz="1200" dirty="0" smtClean="0">
              <a:solidFill>
                <a:srgbClr val="000080"/>
              </a:solidFill>
              <a:latin typeface="Times" charset="0"/>
            </a:endParaRPr>
          </a:p>
          <a:p>
            <a:r>
              <a:rPr lang="pl-PL" sz="1200" dirty="0" err="1" smtClean="0">
                <a:solidFill>
                  <a:srgbClr val="000080"/>
                </a:solidFill>
                <a:latin typeface="Times" charset="0"/>
              </a:rPr>
              <a:t>Qp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is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particle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mass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debsity</a:t>
            </a:r>
            <a:endParaRPr lang="pl-PL" sz="1200" baseline="0" dirty="0" smtClean="0">
              <a:solidFill>
                <a:srgbClr val="000080"/>
              </a:solidFill>
              <a:latin typeface="Times" charset="0"/>
            </a:endParaRPr>
          </a:p>
          <a:p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G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is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acceleration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due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to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gravity</a:t>
            </a:r>
            <a:endParaRPr lang="pl-PL" sz="1200" baseline="0" dirty="0" smtClean="0">
              <a:solidFill>
                <a:srgbClr val="000080"/>
              </a:solidFill>
              <a:latin typeface="Times" charset="0"/>
            </a:endParaRPr>
          </a:p>
          <a:p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Weird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n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is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atmospheric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viscosity</a:t>
            </a:r>
            <a:endParaRPr lang="pl-PL" sz="1200" baseline="0" dirty="0" smtClean="0">
              <a:solidFill>
                <a:srgbClr val="000080"/>
              </a:solidFill>
              <a:latin typeface="Times" charset="0"/>
            </a:endParaRPr>
          </a:p>
          <a:p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N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is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number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density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of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cloud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particles</a:t>
            </a:r>
            <a:endParaRPr lang="pl-PL" sz="1200" baseline="0" dirty="0" smtClean="0">
              <a:solidFill>
                <a:srgbClr val="000080"/>
              </a:solidFill>
              <a:latin typeface="Times" charset="0"/>
            </a:endParaRPr>
          </a:p>
          <a:p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rM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is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size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of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particle</a:t>
            </a:r>
            <a:endParaRPr lang="pl-PL" sz="1200" baseline="0" dirty="0" smtClean="0">
              <a:solidFill>
                <a:srgbClr val="000080"/>
              </a:solidFill>
              <a:latin typeface="Times" charset="0"/>
            </a:endParaRPr>
          </a:p>
          <a:p>
            <a:endParaRPr lang="pl-PL" sz="1200" baseline="0" dirty="0" smtClean="0">
              <a:solidFill>
                <a:srgbClr val="000080"/>
              </a:solidFill>
              <a:latin typeface="Times" charset="0"/>
            </a:endParaRPr>
          </a:p>
          <a:p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From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equation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, we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can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see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that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for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particles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to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grow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,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they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must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stick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together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–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larger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particles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are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better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at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sticking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.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Air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in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between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small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particles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can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sometimes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prevent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sticking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. At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very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cold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temperatutre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–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ice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particles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dont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stick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well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5AC9F-E6BD-0141-9597-FB156E728A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8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Bin </a:t>
            </a:r>
            <a:r>
              <a:rPr lang="en-US" dirty="0" err="1" smtClean="0"/>
              <a:t>microphyisics</a:t>
            </a:r>
            <a:r>
              <a:rPr lang="en-US" dirty="0" smtClean="0"/>
              <a:t> scheme – calculate</a:t>
            </a:r>
            <a:r>
              <a:rPr lang="en-US" baseline="0" dirty="0" smtClean="0"/>
              <a:t> microphysics as accurately as possible – particles in different bins for different sizes, compute evolution of each bin separately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Bulk </a:t>
            </a:r>
            <a:r>
              <a:rPr lang="en-US" baseline="0" dirty="0" err="1" smtClean="0"/>
              <a:t>microphyscs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schem</a:t>
            </a:r>
            <a:r>
              <a:rPr lang="en-US" baseline="0" dirty="0" smtClean="0"/>
              <a:t> calculates with semi-empirical particle size distribution (bulk is more </a:t>
            </a:r>
            <a:r>
              <a:rPr lang="en-US" baseline="0" dirty="0" err="1" smtClean="0"/>
              <a:t>practicle</a:t>
            </a:r>
            <a:r>
              <a:rPr lang="en-US" baseline="0" dirty="0" smtClean="0"/>
              <a:t> – used here)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Qt</a:t>
            </a:r>
            <a:r>
              <a:rPr lang="en-US" dirty="0" smtClean="0"/>
              <a:t>* - Total condensates</a:t>
            </a:r>
          </a:p>
          <a:p>
            <a:r>
              <a:rPr lang="en-US" dirty="0" err="1" smtClean="0"/>
              <a:t>Nn</a:t>
            </a:r>
            <a:r>
              <a:rPr lang="en-US" baseline="0" dirty="0" smtClean="0"/>
              <a:t> – CCN number (cloud condensation nuclei)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Eqn</a:t>
            </a:r>
            <a:r>
              <a:rPr lang="en-US" baseline="0" dirty="0" smtClean="0"/>
              <a:t> – based on diameter, how frequently are particles present?</a:t>
            </a:r>
          </a:p>
          <a:p>
            <a:endParaRPr lang="en-US" b="0" i="1" baseline="0" dirty="0" smtClean="0">
              <a:latin typeface="Cambria Math" charset="0"/>
            </a:endParaRPr>
          </a:p>
          <a:p>
            <a:r>
              <a:rPr lang="en-US" b="0" i="1" baseline="0" dirty="0" err="1" smtClean="0">
                <a:latin typeface="Cambria Math" charset="0"/>
              </a:rPr>
              <a:t>NxD</a:t>
            </a:r>
            <a:r>
              <a:rPr lang="en-US" b="0" i="1" baseline="0" dirty="0" smtClean="0">
                <a:latin typeface="Cambria Math" charset="0"/>
              </a:rPr>
              <a:t> = number concentration</a:t>
            </a:r>
          </a:p>
          <a:p>
            <a:r>
              <a:rPr lang="en-US" b="0" i="1" baseline="0" dirty="0" smtClean="0">
                <a:latin typeface="Cambria Math" charset="0"/>
              </a:rPr>
              <a:t>X – hydrometeor class (rain/ snow, etc.)</a:t>
            </a:r>
          </a:p>
          <a:p>
            <a:r>
              <a:rPr lang="en-US" b="0" i="1" baseline="0" dirty="0" smtClean="0">
                <a:latin typeface="Cambria Math" charset="0"/>
              </a:rPr>
              <a:t>D is diameter</a:t>
            </a:r>
          </a:p>
          <a:p>
            <a:r>
              <a:rPr lang="en-US" b="0" i="1" baseline="0" dirty="0" err="1" smtClean="0">
                <a:latin typeface="Cambria Math" charset="0"/>
              </a:rPr>
              <a:t>Nox</a:t>
            </a:r>
            <a:r>
              <a:rPr lang="en-US" b="0" i="1" baseline="0" dirty="0" smtClean="0">
                <a:latin typeface="Cambria Math" charset="0"/>
              </a:rPr>
              <a:t> = y intercept parameter</a:t>
            </a:r>
          </a:p>
          <a:p>
            <a:r>
              <a:rPr lang="en-US" b="0" i="1" baseline="0" dirty="0" err="1" smtClean="0">
                <a:latin typeface="Cambria Math" charset="0"/>
              </a:rPr>
              <a:t>Lambdax</a:t>
            </a:r>
            <a:r>
              <a:rPr lang="en-US" b="0" i="1" baseline="0" dirty="0" smtClean="0">
                <a:latin typeface="Cambria Math" charset="0"/>
              </a:rPr>
              <a:t> = slope parameter</a:t>
            </a:r>
          </a:p>
          <a:p>
            <a:r>
              <a:rPr lang="en-US" b="0" i="1" baseline="0" dirty="0" smtClean="0">
                <a:latin typeface="Cambria Math" charset="0"/>
              </a:rPr>
              <a:t>Mu x = shape </a:t>
            </a:r>
            <a:r>
              <a:rPr lang="en-US" b="0" i="1" baseline="0" smtClean="0">
                <a:latin typeface="Cambria Math" charset="0"/>
              </a:rPr>
              <a:t>paramater</a:t>
            </a:r>
            <a:endParaRPr lang="en-US" b="0" i="1" baseline="0" dirty="0" smtClean="0">
              <a:latin typeface="Cambria Math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5AC9F-E6BD-0141-9597-FB156E728A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31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5AC9F-E6BD-0141-9597-FB156E728A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11/21/20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11/21/20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11/21/20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11/21/20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11/21/20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053087"/>
            <a:ext cx="8991600" cy="1979577"/>
          </a:xfrm>
        </p:spPr>
        <p:txBody>
          <a:bodyPr>
            <a:normAutofit fontScale="90000"/>
          </a:bodyPr>
          <a:lstStyle/>
          <a:p>
            <a:r>
              <a:rPr lang="en-US" dirty="0"/>
              <a:t>Examining the Impact of Microphysics Parameters </a:t>
            </a:r>
            <a:r>
              <a:rPr lang="en-US" dirty="0" smtClean="0"/>
              <a:t>in WRF </a:t>
            </a:r>
            <a:r>
              <a:rPr lang="en-US" dirty="0"/>
              <a:t>Simulations of </a:t>
            </a:r>
            <a:r>
              <a:rPr lang="en-US" dirty="0" smtClean="0"/>
              <a:t>a </a:t>
            </a:r>
            <a:r>
              <a:rPr lang="en-US" dirty="0"/>
              <a:t>January 2019 Vermont Winter Storm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Wasserstein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97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7" y="2638044"/>
            <a:ext cx="4051330" cy="3601391"/>
          </a:xfrm>
        </p:spPr>
        <p:txBody>
          <a:bodyPr/>
          <a:lstStyle/>
          <a:p>
            <a:r>
              <a:rPr lang="en-US" dirty="0" smtClean="0"/>
              <a:t>Examine the physics of the clouds in a Jan 2019 winter storm in  VT</a:t>
            </a:r>
          </a:p>
          <a:p>
            <a:r>
              <a:rPr lang="en-US" dirty="0" smtClean="0"/>
              <a:t>Track precipitation data at various sites for computer simulations of the storm</a:t>
            </a:r>
          </a:p>
          <a:p>
            <a:r>
              <a:rPr lang="en-US" dirty="0" smtClean="0"/>
              <a:t>Compare results to real observations at sea level site (Middlebury) and mountain site (Rochester)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376" y="2163497"/>
            <a:ext cx="4550483" cy="455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1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January 20-21, 2019 Winter 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790" y="2358345"/>
            <a:ext cx="7729728" cy="3101983"/>
          </a:xfrm>
        </p:spPr>
        <p:txBody>
          <a:bodyPr/>
          <a:lstStyle/>
          <a:p>
            <a:r>
              <a:rPr lang="en-US" dirty="0" smtClean="0"/>
              <a:t>Timing</a:t>
            </a:r>
          </a:p>
          <a:p>
            <a:r>
              <a:rPr lang="en-US" dirty="0" smtClean="0"/>
              <a:t>Temperatures &lt; 0 °F</a:t>
            </a:r>
          </a:p>
          <a:p>
            <a:r>
              <a:rPr lang="en-US" dirty="0" smtClean="0"/>
              <a:t>10:1 Snow : liquid ratio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825" y="2358345"/>
            <a:ext cx="4940321" cy="36743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87614" y="6067313"/>
            <a:ext cx="3022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NWS Burlington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9842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0751" y="2533108"/>
            <a:ext cx="1905000" cy="1612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0922" y="4141694"/>
            <a:ext cx="1366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NCAR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764" y="2466844"/>
            <a:ext cx="1826235" cy="17454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44764" y="4210921"/>
            <a:ext cx="1366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NCAR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922" y="4690334"/>
            <a:ext cx="2151782" cy="14687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80751" y="6159067"/>
            <a:ext cx="19613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NCAR</a:t>
            </a:r>
            <a:r>
              <a:rPr lang="en-US" sz="1200" dirty="0"/>
              <a:t> </a:t>
            </a:r>
            <a:r>
              <a:rPr lang="en-US" sz="1200" dirty="0" smtClean="0"/>
              <a:t>Command Language</a:t>
            </a:r>
            <a:endParaRPr 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881" y="4542411"/>
            <a:ext cx="2794000" cy="18034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044764" y="6261802"/>
            <a:ext cx="7335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Gill Sans MT" charset="0"/>
              </a:rPr>
              <a:t>Wolfram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3942057" y="2533108"/>
            <a:ext cx="2481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Thompson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WDM6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ETA (Ferrier)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Morrison 2 moment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19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Microphysics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441" y="2420888"/>
            <a:ext cx="7729728" cy="820064"/>
          </a:xfrm>
        </p:spPr>
        <p:txBody>
          <a:bodyPr/>
          <a:lstStyle/>
          <a:p>
            <a:r>
              <a:rPr lang="en-US" dirty="0" smtClean="0"/>
              <a:t>Study of tiny particles in clouds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152" y="2435179"/>
            <a:ext cx="3568700" cy="1536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86441" y="4199516"/>
            <a:ext cx="35189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>
                <a:solidFill>
                  <a:srgbClr val="000080"/>
                </a:solidFill>
                <a:latin typeface="Times" charset="0"/>
              </a:rPr>
              <a:t>τ</a:t>
            </a:r>
            <a:r>
              <a:rPr lang="pl-PL" sz="2400" baseline="30000" dirty="0">
                <a:solidFill>
                  <a:srgbClr val="000080"/>
                </a:solidFill>
                <a:latin typeface="Times" charset="0"/>
              </a:rPr>
              <a:t>-1</a:t>
            </a:r>
            <a:r>
              <a:rPr lang="pl-PL" sz="2400" baseline="-25000" dirty="0">
                <a:solidFill>
                  <a:srgbClr val="000080"/>
                </a:solidFill>
                <a:latin typeface="Times" charset="0"/>
              </a:rPr>
              <a:t>coal</a:t>
            </a:r>
            <a:r>
              <a:rPr lang="pl-PL" sz="2400" dirty="0">
                <a:solidFill>
                  <a:srgbClr val="000080"/>
                </a:solidFill>
                <a:latin typeface="Times" charset="0"/>
              </a:rPr>
              <a:t> ≈ ( π </a:t>
            </a:r>
            <a:r>
              <a:rPr lang="pl-PL" sz="2400" dirty="0" err="1">
                <a:solidFill>
                  <a:srgbClr val="000080"/>
                </a:solidFill>
                <a:latin typeface="Times" charset="0"/>
              </a:rPr>
              <a:t>ρ</a:t>
            </a:r>
            <a:r>
              <a:rPr lang="pl-PL" sz="2400" baseline="-25000" dirty="0" err="1">
                <a:solidFill>
                  <a:srgbClr val="000080"/>
                </a:solidFill>
                <a:latin typeface="Times" charset="0"/>
              </a:rPr>
              <a:t>p</a:t>
            </a:r>
            <a:r>
              <a:rPr lang="pl-PL" sz="2400" dirty="0">
                <a:solidFill>
                  <a:srgbClr val="000080"/>
                </a:solidFill>
                <a:latin typeface="Times" charset="0"/>
              </a:rPr>
              <a:t> </a:t>
            </a:r>
            <a:r>
              <a:rPr lang="pl-PL" sz="2400" i="1" dirty="0">
                <a:solidFill>
                  <a:srgbClr val="000080"/>
                </a:solidFill>
                <a:latin typeface="Times" charset="0"/>
              </a:rPr>
              <a:t>g</a:t>
            </a:r>
            <a:r>
              <a:rPr lang="pl-PL" sz="2400" dirty="0">
                <a:solidFill>
                  <a:srgbClr val="000080"/>
                </a:solidFill>
                <a:latin typeface="Times" charset="0"/>
              </a:rPr>
              <a:t> / 9η) </a:t>
            </a:r>
            <a:r>
              <a:rPr lang="pl-PL" sz="2400" i="1" dirty="0">
                <a:solidFill>
                  <a:srgbClr val="000080"/>
                </a:solidFill>
                <a:latin typeface="Times" charset="0"/>
              </a:rPr>
              <a:t>N</a:t>
            </a:r>
            <a:r>
              <a:rPr lang="pl-PL" sz="2400" dirty="0">
                <a:solidFill>
                  <a:srgbClr val="000080"/>
                </a:solidFill>
                <a:latin typeface="Times" charset="0"/>
              </a:rPr>
              <a:t> </a:t>
            </a:r>
            <a:r>
              <a:rPr lang="pl-PL" sz="2400" i="1" dirty="0">
                <a:solidFill>
                  <a:srgbClr val="000080"/>
                </a:solidFill>
                <a:latin typeface="Times" charset="0"/>
              </a:rPr>
              <a:t>r</a:t>
            </a:r>
            <a:r>
              <a:rPr lang="pl-PL" sz="2400" baseline="-25000" dirty="0">
                <a:solidFill>
                  <a:srgbClr val="000080"/>
                </a:solidFill>
                <a:latin typeface="Times" charset="0"/>
              </a:rPr>
              <a:t>M</a:t>
            </a:r>
            <a:r>
              <a:rPr lang="pl-PL" sz="2400" baseline="30000" dirty="0">
                <a:solidFill>
                  <a:srgbClr val="000080"/>
                </a:solidFill>
                <a:latin typeface="Times" charset="0"/>
              </a:rPr>
              <a:t>4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05333" y="3891825"/>
            <a:ext cx="319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Collision rate of cloud particles: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05333" y="5035055"/>
            <a:ext cx="631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Particles grow, atmosphere becomes saturated, fall as precipitation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8585" y="6055260"/>
            <a:ext cx="485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Such a complex process, how can we model it </a:t>
            </a:r>
            <a:r>
              <a:rPr lang="is-IS" dirty="0" smtClean="0"/>
              <a:t>…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1136" y="309859"/>
            <a:ext cx="7729728" cy="1188720"/>
          </a:xfrm>
        </p:spPr>
        <p:txBody>
          <a:bodyPr/>
          <a:lstStyle/>
          <a:p>
            <a:r>
              <a:rPr lang="en-US" dirty="0" smtClean="0"/>
              <a:t>Cloud microphysics modeling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3158355"/>
              </p:ext>
            </p:extLst>
          </p:nvPr>
        </p:nvGraphicFramePr>
        <p:xfrm>
          <a:off x="4427623" y="1634258"/>
          <a:ext cx="761871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3743"/>
                <a:gridCol w="1523743"/>
                <a:gridCol w="1523743"/>
                <a:gridCol w="1523743"/>
                <a:gridCol w="1523743"/>
              </a:tblGrid>
              <a:tr h="5244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Thompson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WDM6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Eta (Ferrier)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Morrison 2 Moment</a:t>
                      </a:r>
                      <a:endParaRPr lang="en-US" dirty="0"/>
                    </a:p>
                  </a:txBody>
                  <a:tcPr/>
                </a:tc>
              </a:tr>
              <a:tr h="299702">
                <a:tc>
                  <a:txBody>
                    <a:bodyPr/>
                    <a:lstStyle/>
                    <a:p>
                      <a:r>
                        <a:rPr lang="en-US" dirty="0" smtClean="0"/>
                        <a:t>Moment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524479">
                <a:tc>
                  <a:txBody>
                    <a:bodyPr/>
                    <a:lstStyle/>
                    <a:p>
                      <a:r>
                        <a:rPr lang="en-US" dirty="0" smtClean="0"/>
                        <a:t>Mass Variables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Qc,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Qr</a:t>
                      </a:r>
                      <a:r>
                        <a:rPr lang="en-US" baseline="0" dirty="0" smtClean="0"/>
                        <a:t>, Qi, Qs, </a:t>
                      </a:r>
                      <a:r>
                        <a:rPr lang="en-US" baseline="0" dirty="0" err="1" smtClean="0"/>
                        <a:t>Qg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Qc, </a:t>
                      </a:r>
                      <a:r>
                        <a:rPr lang="en-US" dirty="0" err="1" smtClean="0"/>
                        <a:t>Qr</a:t>
                      </a:r>
                      <a:r>
                        <a:rPr lang="en-US" dirty="0" smtClean="0"/>
                        <a:t>, Qi, Qs, </a:t>
                      </a:r>
                      <a:r>
                        <a:rPr lang="en-US" dirty="0" err="1" smtClean="0"/>
                        <a:t>Qg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Qc, </a:t>
                      </a:r>
                      <a:r>
                        <a:rPr lang="en-US" dirty="0" err="1" smtClean="0"/>
                        <a:t>Qr</a:t>
                      </a:r>
                      <a:r>
                        <a:rPr lang="en-US" dirty="0" smtClean="0"/>
                        <a:t>, Qs, </a:t>
                      </a:r>
                      <a:r>
                        <a:rPr lang="en-US" dirty="0" err="1" smtClean="0"/>
                        <a:t>Qt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Qc,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Qr</a:t>
                      </a:r>
                      <a:r>
                        <a:rPr lang="en-US" baseline="0" dirty="0" smtClean="0"/>
                        <a:t>, Qi, Qs, </a:t>
                      </a:r>
                      <a:r>
                        <a:rPr lang="en-US" baseline="0" dirty="0" err="1" smtClean="0"/>
                        <a:t>Qg</a:t>
                      </a:r>
                      <a:endParaRPr lang="en-US" dirty="0"/>
                    </a:p>
                  </a:txBody>
                  <a:tcPr/>
                </a:tc>
              </a:tr>
              <a:tr h="524479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Variables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Ni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Nn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Nc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Nr</a:t>
                      </a:r>
                      <a:r>
                        <a:rPr lang="en-US" dirty="0" smtClean="0"/>
                        <a:t>, Ni, Ns, Ng</a:t>
                      </a:r>
                      <a:endParaRPr lang="en-US" dirty="0"/>
                    </a:p>
                  </a:txBody>
                  <a:tcPr/>
                </a:tc>
              </a:tr>
              <a:tr h="524479">
                <a:tc>
                  <a:txBody>
                    <a:bodyPr/>
                    <a:lstStyle/>
                    <a:p>
                      <a:r>
                        <a:rPr lang="en-US" dirty="0" smtClean="0"/>
                        <a:t>Snow Density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Varies with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Fixed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Fixed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Fixed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70376" y="5009680"/>
            <a:ext cx="8990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Bulk scheme uses Gamma distribution as particle size distribution (</a:t>
            </a:r>
            <a:r>
              <a:rPr lang="en-US" smtClean="0"/>
              <a:t>many assumptions at play)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70376" y="5465113"/>
                <a:ext cx="2671501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𝑑𝐷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76" y="5465113"/>
                <a:ext cx="2671501" cy="7264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69" y="1947921"/>
            <a:ext cx="2616200" cy="1028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3083" y="5643687"/>
            <a:ext cx="224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Galligani</a:t>
            </a:r>
            <a:r>
              <a:rPr lang="en-US" dirty="0" smtClean="0"/>
              <a:t> et al. 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5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986" y="0"/>
            <a:ext cx="7729728" cy="118872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6" name="snowmix24h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5925" y="1589483"/>
            <a:ext cx="8705850" cy="489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I will give a brief discussion of which microphysics scheme best predicts snowfall for the storm, and what that means for selecting MP parameterizations when weather modeling and how this can inform operational forecasting.</a:t>
            </a:r>
          </a:p>
          <a:p>
            <a:r>
              <a:rPr lang="en-US" dirty="0" smtClean="0"/>
              <a:t>I will also compare my results to similar studies of MP (McMillen and </a:t>
            </a:r>
            <a:r>
              <a:rPr lang="en-US" dirty="0" err="1" smtClean="0"/>
              <a:t>Steenburgh</a:t>
            </a:r>
            <a:r>
              <a:rPr lang="en-US" dirty="0" smtClean="0"/>
              <a:t>, 2015; </a:t>
            </a:r>
            <a:r>
              <a:rPr lang="en-US" dirty="0" err="1" smtClean="0"/>
              <a:t>Jankov</a:t>
            </a:r>
            <a:r>
              <a:rPr lang="en-US" dirty="0" smtClean="0"/>
              <a:t>, et al. 2011)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0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Analyze other microphysics parameterizations not chosen in this project</a:t>
            </a:r>
          </a:p>
          <a:p>
            <a:r>
              <a:rPr lang="en-US" dirty="0" smtClean="0"/>
              <a:t>Modify other aspects of the WRF physics (Cumulus physics, radiation, land surface physics,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5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641</TotalTime>
  <Words>679</Words>
  <Application>Microsoft Macintosh PowerPoint</Application>
  <PresentationFormat>Widescreen</PresentationFormat>
  <Paragraphs>103</Paragraphs>
  <Slides>9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Cambria Math</vt:lpstr>
      <vt:lpstr>Gill Sans MT</vt:lpstr>
      <vt:lpstr>Times</vt:lpstr>
      <vt:lpstr>Arial</vt:lpstr>
      <vt:lpstr>Parcel</vt:lpstr>
      <vt:lpstr>Examining the Impact of Microphysics Parameters in WRF Simulations of a January 2019 Vermont Winter Storm</vt:lpstr>
      <vt:lpstr>Objectives</vt:lpstr>
      <vt:lpstr>The January 20-21, 2019 Winter Storm</vt:lpstr>
      <vt:lpstr>Methods</vt:lpstr>
      <vt:lpstr>Cloud Microphysics</vt:lpstr>
      <vt:lpstr>Cloud microphysics modeling</vt:lpstr>
      <vt:lpstr>Results</vt:lpstr>
      <vt:lpstr>Analysis</vt:lpstr>
      <vt:lpstr>Future directions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Examining the Impact of Microphysics Parameters in Simulations of a  January 2019 Vermont Winter Storm</dc:title>
  <dc:creator>michaelwasserstein@yahoo.com</dc:creator>
  <cp:lastModifiedBy>michaelwasserstein@yahoo.com</cp:lastModifiedBy>
  <cp:revision>31</cp:revision>
  <dcterms:created xsi:type="dcterms:W3CDTF">2020-09-22T12:48:03Z</dcterms:created>
  <dcterms:modified xsi:type="dcterms:W3CDTF">2020-11-21T23:11:58Z</dcterms:modified>
</cp:coreProperties>
</file>